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2" r:id="rId7"/>
    <p:sldId id="274" r:id="rId8"/>
    <p:sldId id="260" r:id="rId9"/>
    <p:sldId id="261" r:id="rId10"/>
    <p:sldId id="272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>
        <p:scale>
          <a:sx n="132" d="100"/>
          <a:sy n="132" d="100"/>
        </p:scale>
        <p:origin x="63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E2342A-0958-4D44-A3FE-A2FA20931920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47DB38-01A0-4DB7-8ABD-1BD40A0D619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EDC6-8F43-4C99-B753-8D044ABBC9C6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B9C7-9D4F-43CD-AC08-41F8A37A576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E9E2-B092-4993-8827-E224492BF256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5102-AFB3-4DBD-B8FB-6DF389370F1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BCEE-2604-4368-9476-A13EF9B66F47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EAE3-8543-4A8D-B7B8-399D9C188E6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2830-FF16-473C-915C-721312651419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18E5-125E-4A1C-8DE0-A1D86ABEE8F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FC17-5E15-483F-AA11-A594AB47B250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59B9-7882-44CA-B94B-6DDB2636D33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BC8A-032A-4177-811D-D42793CC153E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31A5-AD78-434B-A7D3-E09F2794D6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84A7-70B9-46AD-9A1D-5865F0025035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1A80-3E1A-41E6-BF71-EAF9751DDC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6E59-F464-44A3-A6D9-857AE522F6F5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A1E8-9F72-4E32-9D70-E8605D2D56E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3516-9E20-4D5A-9377-1601202992FB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B76E-2539-443F-9DBE-3784DB007CF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9436-F140-48BD-94E6-8A7E9024B883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A9EE-1918-436C-8AD3-40F3D5D9AD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780D-EA5E-4283-9E5F-33005423B871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512D-D137-4232-8E36-3D1984366FF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28FE4-55D0-46E6-9968-115E7E928264}" type="datetimeFigureOut">
              <a:rPr lang="es-MX"/>
              <a:pPr>
                <a:defRPr/>
              </a:pPr>
              <a:t>17/11/2010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115FD-4CC0-4144-A822-A8DA857FA8C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ulip.labri.fr/TulipDrupal/" TargetMode="External"/><Relationship Id="rId3" Type="http://schemas.openxmlformats.org/officeDocument/2006/relationships/hyperlink" Target="http://www.uniqlo.com/utweet/" TargetMode="External"/><Relationship Id="rId7" Type="http://schemas.openxmlformats.org/officeDocument/2006/relationships/hyperlink" Target="http://www-958.ibm.com/software/data/cognos/manyeyes/" TargetMode="External"/><Relationship Id="rId2" Type="http://schemas.openxmlformats.org/officeDocument/2006/relationships/hyperlink" Target="http://gigatweet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bleausoftware.com/public/" TargetMode="External"/><Relationship Id="rId5" Type="http://schemas.openxmlformats.org/officeDocument/2006/relationships/hyperlink" Target="http://trendsmap.com/" TargetMode="External"/><Relationship Id="rId4" Type="http://schemas.openxmlformats.org/officeDocument/2006/relationships/hyperlink" Target="http://isparade.jp/" TargetMode="External"/><Relationship Id="rId9" Type="http://schemas.openxmlformats.org/officeDocument/2006/relationships/hyperlink" Target="http://www.antaeus-data.com/?fre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mtClean="0"/>
              <a:t>Visualización de las redes sociales en línea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mtClean="0"/>
              <a:t>Análisis de Redes Sociales 2010-2011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0" smtClean="0">
                <a:latin typeface="Tahoma" pitchFamily="34" charset="0"/>
                <a:cs typeface="Tahoma" pitchFamily="34" charset="0"/>
              </a:rPr>
              <a:t>UpGo</a:t>
            </a:r>
            <a:br>
              <a:rPr lang="es-MX" sz="2800" b="0" smtClean="0">
                <a:latin typeface="Tahoma" pitchFamily="34" charset="0"/>
                <a:cs typeface="Tahoma" pitchFamily="34" charset="0"/>
              </a:rPr>
            </a:br>
            <a:endParaRPr lang="es-MX" sz="2800" b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mtClean="0"/>
              <a:t>Diferentes atributos (filtros)</a:t>
            </a:r>
            <a:endParaRPr lang="en-GB" smtClean="0"/>
          </a:p>
          <a:p>
            <a:r>
              <a:rPr lang="es-MX" smtClean="0"/>
              <a:t>Radar (closeness)</a:t>
            </a:r>
          </a:p>
          <a:p>
            <a:r>
              <a:rPr lang="es-MX" smtClean="0"/>
              <a:t>No se puede manipular ni analizar</a:t>
            </a:r>
          </a:p>
          <a:p>
            <a:r>
              <a:rPr lang="es-MX" smtClean="0"/>
              <a:t>Herramienta simple </a:t>
            </a:r>
          </a:p>
          <a:p>
            <a:r>
              <a:rPr lang="es-MX" smtClean="0"/>
              <a:t>Otro juguete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050" t="21118" r="28375" b="4504"/>
          <a:stretch>
            <a:fillRect/>
          </a:stretch>
        </p:blipFill>
        <p:spPr>
          <a:xfrm>
            <a:off x="4140200" y="2276475"/>
            <a:ext cx="4268788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Imagen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3317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 rot="10800000" flipV="1">
            <a:off x="1116013" y="1863725"/>
            <a:ext cx="54006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Desarrollada por franceses.</a:t>
            </a:r>
          </a:p>
          <a:p>
            <a:pPr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Gratuita (todavía) y Open Source.</a:t>
            </a:r>
          </a:p>
          <a:p>
            <a:pPr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En expansión continua.</a:t>
            </a:r>
          </a:p>
          <a:p>
            <a:pPr>
              <a:buFont typeface="Arial" charset="0"/>
              <a:buChar char="•"/>
            </a:pPr>
            <a:r>
              <a:rPr lang="es-MX" i="1">
                <a:latin typeface="Calibri" pitchFamily="34" charset="0"/>
              </a:rPr>
              <a:t>“Es como photoshop pero de datos”</a:t>
            </a:r>
          </a:p>
          <a:p>
            <a:pPr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Permite manejar grupos grandes (muchos nodos)</a:t>
            </a:r>
          </a:p>
          <a:p>
            <a:pPr>
              <a:buFont typeface="Arial" charset="0"/>
              <a:buChar char="•"/>
            </a:pPr>
            <a:r>
              <a:rPr lang="es-MX">
                <a:latin typeface="Calibri" pitchFamily="34" charset="0"/>
              </a:rPr>
              <a:t> Admite importar varios tipos de archivo.</a:t>
            </a:r>
          </a:p>
          <a:p>
            <a:endParaRPr lang="es-MX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18359" r="26550"/>
          <a:stretch>
            <a:fillRect/>
          </a:stretch>
        </p:blipFill>
        <p:spPr bwMode="auto">
          <a:xfrm>
            <a:off x="468313" y="1484313"/>
            <a:ext cx="64801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derecha"/>
          <p:cNvSpPr/>
          <p:nvPr/>
        </p:nvSpPr>
        <p:spPr>
          <a:xfrm>
            <a:off x="323850" y="20605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395288" y="3357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-8" b="4095"/>
          <a:stretch>
            <a:fillRect/>
          </a:stretch>
        </p:blipFill>
        <p:spPr bwMode="auto">
          <a:xfrm>
            <a:off x="468313" y="476250"/>
            <a:ext cx="7992119" cy="504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Llamada rectangular"/>
          <p:cNvSpPr/>
          <p:nvPr/>
        </p:nvSpPr>
        <p:spPr>
          <a:xfrm>
            <a:off x="539750" y="1052513"/>
            <a:ext cx="2879725" cy="1871662"/>
          </a:xfrm>
          <a:prstGeom prst="wedgeRectCallout">
            <a:avLst>
              <a:gd name="adj1" fmla="val -48162"/>
              <a:gd name="adj2" fmla="val -656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err="1">
                <a:solidFill>
                  <a:schemeClr val="tx1"/>
                </a:solidFill>
              </a:rPr>
              <a:t>File</a:t>
            </a:r>
            <a:r>
              <a:rPr lang="es-MX" sz="1600" dirty="0">
                <a:solidFill>
                  <a:schemeClr val="tx1"/>
                </a:solidFill>
              </a:rPr>
              <a:t>&gt;Open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tx1"/>
                </a:solidFill>
              </a:rPr>
              <a:t>Archivo </a:t>
            </a:r>
            <a:r>
              <a:rPr lang="es-MX" sz="1600" dirty="0" err="1">
                <a:solidFill>
                  <a:schemeClr val="tx1"/>
                </a:solidFill>
              </a:rPr>
              <a:t>gdf</a:t>
            </a:r>
            <a:r>
              <a:rPr lang="es-MX" sz="1600" dirty="0">
                <a:solidFill>
                  <a:schemeClr val="tx1"/>
                </a:solidFill>
              </a:rPr>
              <a:t> que nos generó </a:t>
            </a:r>
            <a:r>
              <a:rPr lang="es-MX" sz="1600" dirty="0" err="1">
                <a:solidFill>
                  <a:schemeClr val="tx1"/>
                </a:solidFill>
              </a:rPr>
              <a:t>netvizz</a:t>
            </a:r>
            <a:endParaRPr lang="es-MX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tx1"/>
                </a:solidFill>
              </a:rPr>
              <a:t>Ventana </a:t>
            </a:r>
            <a:r>
              <a:rPr lang="es-MX" sz="1600" dirty="0" err="1">
                <a:solidFill>
                  <a:schemeClr val="tx1"/>
                </a:solidFill>
              </a:rPr>
              <a:t>Import</a:t>
            </a:r>
            <a:r>
              <a:rPr lang="es-MX" sz="1600" dirty="0">
                <a:solidFill>
                  <a:schemeClr val="tx1"/>
                </a:solidFill>
              </a:rPr>
              <a:t> OK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486" b="3947"/>
          <a:stretch>
            <a:fillRect/>
          </a:stretch>
        </p:blipFill>
        <p:spPr bwMode="auto">
          <a:xfrm>
            <a:off x="179387" y="404812"/>
            <a:ext cx="8713093" cy="52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rectangular"/>
          <p:cNvSpPr/>
          <p:nvPr/>
        </p:nvSpPr>
        <p:spPr>
          <a:xfrm>
            <a:off x="323850" y="836613"/>
            <a:ext cx="1800225" cy="720725"/>
          </a:xfrm>
          <a:prstGeom prst="wedgeRectCallout">
            <a:avLst>
              <a:gd name="adj1" fmla="val -5058"/>
              <a:gd name="adj2" fmla="val -64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Window</a:t>
            </a:r>
            <a:r>
              <a:rPr lang="es-MX" dirty="0">
                <a:solidFill>
                  <a:schemeClr val="tx1"/>
                </a:solidFill>
              </a:rPr>
              <a:t>&gt;</a:t>
            </a:r>
            <a:r>
              <a:rPr lang="es-MX" dirty="0" err="1">
                <a:solidFill>
                  <a:schemeClr val="tx1"/>
                </a:solidFill>
              </a:rPr>
              <a:t>layout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Llamada rectangular"/>
          <p:cNvSpPr/>
          <p:nvPr/>
        </p:nvSpPr>
        <p:spPr>
          <a:xfrm rot="10800000" flipV="1">
            <a:off x="1979613" y="1989138"/>
            <a:ext cx="2232025" cy="1008062"/>
          </a:xfrm>
          <a:prstGeom prst="wedgeRectCallout">
            <a:avLst>
              <a:gd name="adj1" fmla="val 110733"/>
              <a:gd name="adj2" fmla="val 248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Choose</a:t>
            </a:r>
            <a:r>
              <a:rPr lang="es-MX" dirty="0">
                <a:solidFill>
                  <a:schemeClr val="tx1"/>
                </a:solidFill>
              </a:rPr>
              <a:t> a </a:t>
            </a:r>
            <a:r>
              <a:rPr lang="es-MX" dirty="0" err="1">
                <a:solidFill>
                  <a:schemeClr val="tx1"/>
                </a:solidFill>
              </a:rPr>
              <a:t>layout</a:t>
            </a:r>
            <a:endParaRPr lang="es-MX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Run</a:t>
            </a:r>
            <a:r>
              <a:rPr lang="es-MX" dirty="0">
                <a:solidFill>
                  <a:schemeClr val="tx1"/>
                </a:solidFill>
              </a:rPr>
              <a:t>&gt;Stop.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817" b="2631"/>
          <a:stretch>
            <a:fillRect/>
          </a:stretch>
        </p:blipFill>
        <p:spPr bwMode="auto">
          <a:xfrm>
            <a:off x="323850" y="765175"/>
            <a:ext cx="8568630" cy="53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rectangular"/>
          <p:cNvSpPr/>
          <p:nvPr/>
        </p:nvSpPr>
        <p:spPr>
          <a:xfrm>
            <a:off x="2195513" y="2060575"/>
            <a:ext cx="1368425" cy="863600"/>
          </a:xfrm>
          <a:prstGeom prst="wedgeRectCallout">
            <a:avLst>
              <a:gd name="adj1" fmla="val -52154"/>
              <a:gd name="adj2" fmla="val -1054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Degree</a:t>
            </a:r>
            <a:r>
              <a:rPr lang="es-MX" dirty="0">
                <a:solidFill>
                  <a:schemeClr val="tx1"/>
                </a:solidFill>
              </a:rPr>
              <a:t>, </a:t>
            </a:r>
            <a:r>
              <a:rPr lang="es-MX" dirty="0" err="1">
                <a:solidFill>
                  <a:schemeClr val="tx1"/>
                </a:solidFill>
              </a:rPr>
              <a:t>indegree</a:t>
            </a:r>
            <a:r>
              <a:rPr lang="es-MX" dirty="0">
                <a:solidFill>
                  <a:schemeClr val="tx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outdegree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Llamada rectangular"/>
          <p:cNvSpPr/>
          <p:nvPr/>
        </p:nvSpPr>
        <p:spPr>
          <a:xfrm>
            <a:off x="1476375" y="188913"/>
            <a:ext cx="2303463" cy="647700"/>
          </a:xfrm>
          <a:prstGeom prst="wedgeRectCallout">
            <a:avLst>
              <a:gd name="adj1" fmla="val -48779"/>
              <a:gd name="adj2" fmla="val 718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Ranking&gt;</a:t>
            </a:r>
            <a:r>
              <a:rPr lang="es-MX" dirty="0" err="1">
                <a:solidFill>
                  <a:schemeClr val="tx1"/>
                </a:solidFill>
              </a:rPr>
              <a:t>Nodes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157" b="4871"/>
          <a:stretch>
            <a:fillRect/>
          </a:stretch>
        </p:blipFill>
        <p:spPr bwMode="auto">
          <a:xfrm>
            <a:off x="611188" y="1125538"/>
            <a:ext cx="7859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rectangular"/>
          <p:cNvSpPr/>
          <p:nvPr/>
        </p:nvSpPr>
        <p:spPr>
          <a:xfrm>
            <a:off x="3276600" y="1484313"/>
            <a:ext cx="1008063" cy="541337"/>
          </a:xfrm>
          <a:prstGeom prst="wedgeRectCallout">
            <a:avLst>
              <a:gd name="adj1" fmla="val -66031"/>
              <a:gd name="adj2" fmla="val -386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>
                <a:solidFill>
                  <a:schemeClr val="tx1"/>
                </a:solidFill>
              </a:rPr>
              <a:t>Preview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3 Llamada rectangular"/>
          <p:cNvSpPr/>
          <p:nvPr/>
        </p:nvSpPr>
        <p:spPr>
          <a:xfrm>
            <a:off x="1547813" y="2708275"/>
            <a:ext cx="863600" cy="288925"/>
          </a:xfrm>
          <a:prstGeom prst="wedgeRectCallout">
            <a:avLst>
              <a:gd name="adj1" fmla="val -76442"/>
              <a:gd name="adj2" fmla="val -561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Activar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517" b="2806"/>
          <a:stretch>
            <a:fillRect/>
          </a:stretch>
        </p:blipFill>
        <p:spPr bwMode="auto">
          <a:xfrm>
            <a:off x="395288" y="765175"/>
            <a:ext cx="81375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55605" b="8101"/>
          <a:stretch>
            <a:fillRect/>
          </a:stretch>
        </p:blipFill>
        <p:spPr bwMode="auto">
          <a:xfrm>
            <a:off x="4643438" y="0"/>
            <a:ext cx="3708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79613" y="1052513"/>
          <a:ext cx="4321175" cy="4752975"/>
        </p:xfrm>
        <a:graphic>
          <a:graphicData uri="http://schemas.openxmlformats.org/presentationml/2006/ole">
            <p:oleObj spid="_x0000_s1026" name="Acrobat Document" r:id="rId3" imgW="5667122" imgH="801991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latin typeface="Tahoma" pitchFamily="34" charset="0"/>
                <a:cs typeface="Tahoma" pitchFamily="34" charset="0"/>
              </a:rPr>
              <a:t>Web 2.0</a:t>
            </a:r>
          </a:p>
        </p:txBody>
      </p:sp>
      <p:pic>
        <p:nvPicPr>
          <p:cNvPr id="5123" name="3 Marcador de contenido" descr="mapa-web-20-min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700213"/>
            <a:ext cx="6192837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63713" y="549275"/>
          <a:ext cx="4752975" cy="5327650"/>
        </p:xfrm>
        <a:graphic>
          <a:graphicData uri="http://schemas.openxmlformats.org/presentationml/2006/ole">
            <p:oleObj spid="_x0000_s2050" name="Acrobat Document" r:id="rId3" imgW="5667122" imgH="801991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smtClean="0">
                <a:latin typeface="Tahoma" pitchFamily="34" charset="0"/>
                <a:cs typeface="Tahoma" pitchFamily="34" charset="0"/>
              </a:rPr>
              <a:t>Juguetitos visualizadores…</a:t>
            </a:r>
          </a:p>
        </p:txBody>
      </p:sp>
      <p:sp>
        <p:nvSpPr>
          <p:cNvPr id="22531" name="4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Gigatweet 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2"/>
              </a:rPr>
              <a:t>http://gigatweeter.com/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UTWeet!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3"/>
              </a:rPr>
              <a:t>http://www.uniqlo.com/utweet/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ISParade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4"/>
              </a:rPr>
              <a:t>http://isparade.jp/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Trendmaps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5"/>
              </a:rPr>
              <a:t>http://trendsmap.com/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Tableau Public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6"/>
              </a:rPr>
              <a:t>http://www.tableausoftware.com/public/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Many Eyes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7"/>
              </a:rPr>
              <a:t>http://www-958.ibm.com/software/data/cognos/manyeyes/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Tulip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8"/>
              </a:rPr>
              <a:t>http://tulip.labri.fr/TulipDrupal/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Antaeus </a:t>
            </a:r>
            <a:r>
              <a:rPr lang="es-MX" sz="1600" smtClean="0">
                <a:latin typeface="Tahoma" pitchFamily="34" charset="0"/>
                <a:cs typeface="Tahoma" pitchFamily="34" charset="0"/>
                <a:hlinkClick r:id="rId9"/>
              </a:rPr>
              <a:t>http://www.antaeus-data.com/?free</a:t>
            </a: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es-MX" sz="1600" b="1" smtClean="0">
                <a:latin typeface="Tahoma" pitchFamily="34" charset="0"/>
                <a:cs typeface="Tahoma" pitchFamily="34" charset="0"/>
              </a:rPr>
              <a:t>¡GRACIAS!</a:t>
            </a:r>
          </a:p>
          <a:p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s-MX" sz="16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smtClean="0">
                <a:latin typeface="Tahoma" pitchFamily="34" charset="0"/>
                <a:cs typeface="Tahoma" pitchFamily="34" charset="0"/>
              </a:rPr>
              <a:t>Características del </a:t>
            </a:r>
            <a:r>
              <a:rPr lang="es-MX" sz="3600" i="1" smtClean="0">
                <a:latin typeface="Tahoma" pitchFamily="34" charset="0"/>
                <a:cs typeface="Tahoma" pitchFamily="34" charset="0"/>
              </a:rPr>
              <a:t>Social Media</a:t>
            </a:r>
            <a:endParaRPr lang="es-MX" sz="36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>
                <a:latin typeface="Tahoma" pitchFamily="34" charset="0"/>
                <a:cs typeface="Tahoma" pitchFamily="34" charset="0"/>
              </a:rPr>
              <a:t>Participación</a:t>
            </a:r>
          </a:p>
          <a:p>
            <a:endParaRPr lang="es-MX" smtClean="0">
              <a:latin typeface="Tahoma" pitchFamily="34" charset="0"/>
              <a:cs typeface="Tahoma" pitchFamily="34" charset="0"/>
            </a:endParaRPr>
          </a:p>
          <a:p>
            <a:r>
              <a:rPr lang="es-MX" smtClean="0">
                <a:latin typeface="Tahoma" pitchFamily="34" charset="0"/>
                <a:cs typeface="Tahoma" pitchFamily="34" charset="0"/>
              </a:rPr>
              <a:t>Libertad</a:t>
            </a:r>
          </a:p>
          <a:p>
            <a:endParaRPr lang="es-MX" smtClean="0">
              <a:latin typeface="Tahoma" pitchFamily="34" charset="0"/>
              <a:cs typeface="Tahoma" pitchFamily="34" charset="0"/>
            </a:endParaRPr>
          </a:p>
          <a:p>
            <a:r>
              <a:rPr lang="es-MX" smtClean="0">
                <a:latin typeface="Tahoma" pitchFamily="34" charset="0"/>
                <a:cs typeface="Tahoma" pitchFamily="34" charset="0"/>
              </a:rPr>
              <a:t>Conversación</a:t>
            </a:r>
          </a:p>
          <a:p>
            <a:endParaRPr lang="es-MX" smtClean="0">
              <a:latin typeface="Tahoma" pitchFamily="34" charset="0"/>
              <a:cs typeface="Tahoma" pitchFamily="34" charset="0"/>
            </a:endParaRPr>
          </a:p>
          <a:p>
            <a:r>
              <a:rPr lang="es-MX" smtClean="0">
                <a:latin typeface="Tahoma" pitchFamily="34" charset="0"/>
                <a:cs typeface="Tahoma" pitchFamily="34" charset="0"/>
              </a:rPr>
              <a:t>Comunidad</a:t>
            </a:r>
          </a:p>
          <a:p>
            <a:endParaRPr lang="es-MX" smtClean="0"/>
          </a:p>
          <a:p>
            <a:endParaRPr lang="es-MX" smtClean="0"/>
          </a:p>
        </p:txBody>
      </p:sp>
      <p:pic>
        <p:nvPicPr>
          <p:cNvPr id="6148" name="4 Imagen" descr="internet-carto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524000"/>
            <a:ext cx="3960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logger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2540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_twit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429000"/>
            <a:ext cx="30972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logo_faceboo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700213"/>
            <a:ext cx="2857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0" smtClean="0">
                <a:latin typeface="Tahoma" pitchFamily="34" charset="0"/>
                <a:cs typeface="Tahoma" pitchFamily="34" charset="0"/>
              </a:rPr>
              <a:t>Wordle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Nubes de conceptos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Aplicable a todo tipo de textos  (</a:t>
            </a:r>
            <a:r>
              <a:rPr lang="es-MX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copy</a:t>
            </a: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paste)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Muy usado en blogs y en </a:t>
            </a:r>
            <a:r>
              <a:rPr lang="es-MX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twitter</a:t>
            </a: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http://nuestraaparenterendicion.blogspot.com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 smtClean="0">
              <a:latin typeface="Cooper Black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800" dirty="0">
              <a:latin typeface="Cooper Black" pitchFamily="18" charset="0"/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95" t="23372" r="18515" b="11266"/>
          <a:stretch>
            <a:fillRect/>
          </a:stretch>
        </p:blipFill>
        <p:spPr>
          <a:xfrm>
            <a:off x="3779838" y="1844675"/>
            <a:ext cx="4759325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0" smtClean="0">
                <a:latin typeface="Tahoma" pitchFamily="34" charset="0"/>
                <a:cs typeface="Tahoma" pitchFamily="34" charset="0"/>
              </a:rPr>
              <a:t>Touchgraph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" b="4504"/>
          <a:stretch>
            <a:fillRect/>
          </a:stretch>
        </p:blipFill>
        <p:spPr>
          <a:xfrm>
            <a:off x="3635375" y="1601788"/>
            <a:ext cx="5051425" cy="3051175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Aplicación en línea (Versión liberada en </a:t>
            </a:r>
            <a:r>
              <a:rPr lang="es-MX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source</a:t>
            </a: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forge</a:t>
            </a: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Visualización agradable , familiar y dinámica (Entorno  y estética Google)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Existe una versión de pago que permite tratar los datos por medio de hojas de cálculo (</a:t>
            </a:r>
            <a:r>
              <a:rPr lang="es-MX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Touchgraph</a:t>
            </a: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Navigator</a:t>
            </a: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http://grupsderecerca.uab.cat/egolab/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0" smtClean="0">
                <a:latin typeface="Tahoma" pitchFamily="34" charset="0"/>
                <a:cs typeface="Tahoma" pitchFamily="34" charset="0"/>
              </a:rPr>
              <a:t>Mentionmap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Herramienta dinámica.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Funciona mejor con personajes conocidos.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Permite acceder a otras redes con los </a:t>
            </a:r>
            <a:r>
              <a:rPr lang="es-MX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clusters</a:t>
            </a:r>
            <a:r>
              <a:rPr lang="es-MX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s-MX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Barack</a:t>
            </a:r>
            <a:r>
              <a:rPr lang="es-MX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Obama</a:t>
            </a:r>
            <a:r>
              <a:rPr lang="es-MX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s-MX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" t="16002" r="-11" b="3989"/>
          <a:stretch>
            <a:fillRect/>
          </a:stretch>
        </p:blipFill>
        <p:spPr>
          <a:xfrm>
            <a:off x="3575050" y="1908175"/>
            <a:ext cx="5111750" cy="258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50825" y="273050"/>
            <a:ext cx="8281988" cy="995363"/>
          </a:xfrm>
        </p:spPr>
        <p:txBody>
          <a:bodyPr/>
          <a:lstStyle/>
          <a:p>
            <a:pPr algn="ctr"/>
            <a:r>
              <a:rPr lang="es-MX" sz="2800" smtClean="0">
                <a:latin typeface="Tahoma" pitchFamily="34" charset="0"/>
                <a:cs typeface="Tahoma" pitchFamily="34" charset="0"/>
              </a:rPr>
              <a:t>Popularización de las Redes Sociales </a:t>
            </a:r>
          </a:p>
        </p:txBody>
      </p:sp>
      <p:pic>
        <p:nvPicPr>
          <p:cNvPr id="11267" name="4 Marcador de contenido" descr="logo_fac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2175" y="2665413"/>
            <a:ext cx="2857500" cy="1066800"/>
          </a:xfrm>
        </p:spPr>
      </p:pic>
      <p:sp>
        <p:nvSpPr>
          <p:cNvPr id="11268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341438"/>
            <a:ext cx="3898900" cy="4784725"/>
          </a:xfrm>
        </p:spPr>
        <p:txBody>
          <a:bodyPr/>
          <a:lstStyle/>
          <a:p>
            <a:endParaRPr lang="es-MX" sz="1600" smtClean="0">
              <a:latin typeface="Cooper Black" pitchFamily="18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500 millones de usuarios.</a:t>
            </a:r>
          </a:p>
          <a:p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La página más visitada en USA (la segunda a nivel mundial)</a:t>
            </a:r>
          </a:p>
          <a:p>
            <a:endParaRPr lang="es-MX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Intuitiva (nativo digital/ migrante digital)</a:t>
            </a:r>
          </a:p>
          <a:p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Aglutinadora (blog, twitter, juegos, aplicaciones, fotografías)</a:t>
            </a:r>
          </a:p>
          <a:p>
            <a:endParaRPr lang="es-MX" sz="1600" smtClean="0">
              <a:latin typeface="Tahoma" pitchFamily="34" charset="0"/>
              <a:cs typeface="Tahoma" pitchFamily="34" charset="0"/>
            </a:endParaRPr>
          </a:p>
          <a:p>
            <a:r>
              <a:rPr lang="es-MX" sz="1600" smtClean="0">
                <a:latin typeface="Tahoma" pitchFamily="34" charset="0"/>
                <a:cs typeface="Tahoma" pitchFamily="34" charset="0"/>
              </a:rPr>
              <a:t>Electiva, selectiva y bidireccional.</a:t>
            </a:r>
          </a:p>
          <a:p>
            <a:endParaRPr lang="es-MX" sz="1600" smtClean="0">
              <a:latin typeface="Cooper Black" pitchFamily="18" charset="0"/>
            </a:endParaRPr>
          </a:p>
          <a:p>
            <a:endParaRPr lang="es-MX" sz="1600" smtClean="0">
              <a:latin typeface="Cooper Black" pitchFamily="18" charset="0"/>
            </a:endParaRPr>
          </a:p>
          <a:p>
            <a:endParaRPr lang="es-MX" sz="1600" smtClean="0">
              <a:latin typeface="Cooper Black" pitchFamily="18" charset="0"/>
            </a:endParaRPr>
          </a:p>
          <a:p>
            <a:endParaRPr lang="es-MX" sz="1600" smtClean="0">
              <a:latin typeface="Cooper Black" pitchFamily="18" charset="0"/>
            </a:endParaRPr>
          </a:p>
          <a:p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17595" r="25000" b="10001"/>
          <a:stretch>
            <a:fillRect/>
          </a:stretch>
        </p:blipFill>
        <p:spPr bwMode="auto">
          <a:xfrm>
            <a:off x="4356100" y="3068638"/>
            <a:ext cx="45370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0" smtClean="0">
                <a:latin typeface="Tahoma" pitchFamily="34" charset="0"/>
                <a:cs typeface="Tahoma" pitchFamily="34" charset="0"/>
              </a:rPr>
              <a:t>Friend Wheel</a:t>
            </a:r>
          </a:p>
        </p:txBody>
      </p:sp>
      <p:sp>
        <p:nvSpPr>
          <p:cNvPr id="1229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s-MX" smtClean="0"/>
          </a:p>
        </p:txBody>
      </p:sp>
      <p:sp>
        <p:nvSpPr>
          <p:cNvPr id="12293" name="1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mtClean="0"/>
              <a:t>Permite variar la configuración.</a:t>
            </a:r>
          </a:p>
          <a:p>
            <a:endParaRPr lang="es-MX" smtClean="0"/>
          </a:p>
          <a:p>
            <a:r>
              <a:rPr lang="es-MX" smtClean="0"/>
              <a:t>Aplicación también para Twitter.</a:t>
            </a:r>
          </a:p>
          <a:p>
            <a:endParaRPr lang="es-MX" smtClean="0"/>
          </a:p>
          <a:p>
            <a:r>
              <a:rPr lang="es-MX" smtClean="0"/>
              <a:t>Visualmente atractiva.</a:t>
            </a:r>
          </a:p>
          <a:p>
            <a:endParaRPr lang="es-MX" smtClean="0"/>
          </a:p>
          <a:p>
            <a:r>
              <a:rPr lang="es-MX" smtClean="0"/>
              <a:t>Ayuda a comprender y visualizar una red  a un usuario promedio.</a:t>
            </a:r>
          </a:p>
          <a:p>
            <a:endParaRPr lang="es-MX" smtClean="0"/>
          </a:p>
          <a:p>
            <a:r>
              <a:rPr lang="es-MX" smtClean="0"/>
              <a:t>El análisis que permite es somero.</a:t>
            </a:r>
          </a:p>
          <a:p>
            <a:endParaRPr lang="es-MX" smtClean="0"/>
          </a:p>
          <a:p>
            <a:r>
              <a:rPr lang="es-MX" smtClean="0"/>
              <a:t>Se puede ajustar el número de nodos.</a:t>
            </a:r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344</Words>
  <Application>Microsoft Office PowerPoint</Application>
  <PresentationFormat>Presentación en pantalla (4:3)</PresentationFormat>
  <Paragraphs>109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Calibri</vt:lpstr>
      <vt:lpstr>Arial</vt:lpstr>
      <vt:lpstr>Tahoma</vt:lpstr>
      <vt:lpstr>Cooper Black</vt:lpstr>
      <vt:lpstr>Tema de Office</vt:lpstr>
      <vt:lpstr>Acrobat Document</vt:lpstr>
      <vt:lpstr>Visualización de las redes sociales en línea</vt:lpstr>
      <vt:lpstr>Web 2.0</vt:lpstr>
      <vt:lpstr>Características del Social Media</vt:lpstr>
      <vt:lpstr>Diapositiva 4</vt:lpstr>
      <vt:lpstr>Wordle</vt:lpstr>
      <vt:lpstr>Touchgraph</vt:lpstr>
      <vt:lpstr>Mentionmap</vt:lpstr>
      <vt:lpstr>Popularización de las Redes Sociales </vt:lpstr>
      <vt:lpstr>Friend Wheel</vt:lpstr>
      <vt:lpstr>UpGo 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Juguetitos visualizadores…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Egoredes en Red Social (Facebook)</dc:title>
  <dc:creator>Admin</dc:creator>
  <cp:lastModifiedBy>Admin</cp:lastModifiedBy>
  <cp:revision>71</cp:revision>
  <dcterms:created xsi:type="dcterms:W3CDTF">2010-11-13T15:49:15Z</dcterms:created>
  <dcterms:modified xsi:type="dcterms:W3CDTF">2010-11-17T14:16:04Z</dcterms:modified>
</cp:coreProperties>
</file>